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999538" cy="35996563"/>
  <p:notesSz cx="8999538" cy="3875405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2835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443" userDrawn="1">
          <p15:clr>
            <a:srgbClr val="A4A3A4"/>
          </p15:clr>
        </p15:guide>
        <p15:guide id="5" orient="horz" pos="1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1962" y="72"/>
      </p:cViewPr>
      <p:guideLst>
        <p:guide orient="horz" pos="11338"/>
        <p:guide pos="2835"/>
        <p:guide pos="226"/>
        <p:guide pos="5443"/>
        <p:guide orient="horz" pos="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74968" y="5891108"/>
            <a:ext cx="7649607" cy="12532137"/>
          </a:xfrm>
        </p:spPr>
        <p:txBody>
          <a:bodyPr anchor="b"/>
          <a:lstStyle>
            <a:lvl1pPr algn="ctr">
              <a:defRPr sz="5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24942" y="18906531"/>
            <a:ext cx="6749654" cy="8690834"/>
          </a:xfrm>
        </p:spPr>
        <p:txBody>
          <a:bodyPr/>
          <a:lstStyle>
            <a:lvl1pPr marL="0" indent="0" algn="ctr">
              <a:buNone/>
              <a:defRPr sz="2350"/>
            </a:lvl1pPr>
            <a:lvl2pPr marL="449951" indent="0" algn="ctr">
              <a:buNone/>
              <a:defRPr sz="1950"/>
            </a:lvl2pPr>
            <a:lvl3pPr marL="899902" indent="0" algn="ctr">
              <a:buNone/>
              <a:defRPr sz="1749"/>
            </a:lvl3pPr>
            <a:lvl4pPr marL="1349856" indent="0" algn="ctr">
              <a:buNone/>
              <a:defRPr sz="1600"/>
            </a:lvl4pPr>
            <a:lvl5pPr marL="1799808" indent="0" algn="ctr">
              <a:buNone/>
              <a:defRPr sz="1600"/>
            </a:lvl5pPr>
            <a:lvl6pPr marL="2249759" indent="0" algn="ctr">
              <a:buNone/>
              <a:defRPr sz="1600"/>
            </a:lvl6pPr>
            <a:lvl7pPr marL="2699711" indent="0" algn="ctr">
              <a:buNone/>
              <a:defRPr sz="1600"/>
            </a:lvl7pPr>
            <a:lvl8pPr marL="3149664" indent="0" algn="ctr">
              <a:buNone/>
              <a:defRPr sz="1600"/>
            </a:lvl8pPr>
            <a:lvl9pPr marL="3599616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440298" y="1916483"/>
            <a:ext cx="1940525" cy="3050542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18719" y="1916483"/>
            <a:ext cx="5709082" cy="3050542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4031" y="8974156"/>
            <a:ext cx="7762102" cy="14973567"/>
          </a:xfrm>
        </p:spPr>
        <p:txBody>
          <a:bodyPr anchor="b"/>
          <a:lstStyle>
            <a:lvl1pPr>
              <a:defRPr sz="5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4031" y="24089377"/>
            <a:ext cx="7762102" cy="7874246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995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9902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3pPr>
            <a:lvl4pPr marL="1349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9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9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9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9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9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18718" y="9582420"/>
            <a:ext cx="3824804" cy="2283948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56016" y="9582420"/>
            <a:ext cx="3824804" cy="2283948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9890" y="1916493"/>
            <a:ext cx="7762102" cy="695767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891" y="8824159"/>
            <a:ext cx="3807226" cy="4324585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9951" indent="0">
              <a:buNone/>
              <a:defRPr sz="1950" b="1"/>
            </a:lvl2pPr>
            <a:lvl3pPr marL="899902" indent="0">
              <a:buNone/>
              <a:defRPr sz="1749" b="1"/>
            </a:lvl3pPr>
            <a:lvl4pPr marL="1349856" indent="0">
              <a:buNone/>
              <a:defRPr sz="1600" b="1"/>
            </a:lvl4pPr>
            <a:lvl5pPr marL="1799808" indent="0">
              <a:buNone/>
              <a:defRPr sz="1600" b="1"/>
            </a:lvl5pPr>
            <a:lvl6pPr marL="2249759" indent="0">
              <a:buNone/>
              <a:defRPr sz="1600" b="1"/>
            </a:lvl6pPr>
            <a:lvl7pPr marL="2699711" indent="0">
              <a:buNone/>
              <a:defRPr sz="1600" b="1"/>
            </a:lvl7pPr>
            <a:lvl8pPr marL="3149664" indent="0">
              <a:buNone/>
              <a:defRPr sz="1600" b="1"/>
            </a:lvl8pPr>
            <a:lvl9pPr marL="359961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891" y="13148744"/>
            <a:ext cx="3807226" cy="1933982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556017" y="8824159"/>
            <a:ext cx="3825976" cy="4324585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9951" indent="0">
              <a:buNone/>
              <a:defRPr sz="1950" b="1"/>
            </a:lvl2pPr>
            <a:lvl3pPr marL="899902" indent="0">
              <a:buNone/>
              <a:defRPr sz="1749" b="1"/>
            </a:lvl3pPr>
            <a:lvl4pPr marL="1349856" indent="0">
              <a:buNone/>
              <a:defRPr sz="1600" b="1"/>
            </a:lvl4pPr>
            <a:lvl5pPr marL="1799808" indent="0">
              <a:buNone/>
              <a:defRPr sz="1600" b="1"/>
            </a:lvl5pPr>
            <a:lvl6pPr marL="2249759" indent="0">
              <a:buNone/>
              <a:defRPr sz="1600" b="1"/>
            </a:lvl6pPr>
            <a:lvl7pPr marL="2699711" indent="0">
              <a:buNone/>
              <a:defRPr sz="1600" b="1"/>
            </a:lvl7pPr>
            <a:lvl8pPr marL="3149664" indent="0">
              <a:buNone/>
              <a:defRPr sz="1600" b="1"/>
            </a:lvl8pPr>
            <a:lvl9pPr marL="359961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556017" y="13148744"/>
            <a:ext cx="3825976" cy="1933982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9894" y="2399771"/>
            <a:ext cx="2902585" cy="8399198"/>
          </a:xfrm>
        </p:spPr>
        <p:txBody>
          <a:bodyPr anchor="b"/>
          <a:lstStyle>
            <a:lvl1pPr>
              <a:defRPr sz="31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25976" y="5182846"/>
            <a:ext cx="4556016" cy="25580891"/>
          </a:xfrm>
        </p:spPr>
        <p:txBody>
          <a:bodyPr/>
          <a:lstStyle>
            <a:lvl1pPr>
              <a:defRPr sz="3150"/>
            </a:lvl1pPr>
            <a:lvl2pPr>
              <a:defRPr sz="2750"/>
            </a:lvl2pPr>
            <a:lvl3pPr>
              <a:defRPr sz="235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19894" y="10798971"/>
            <a:ext cx="2902585" cy="20006425"/>
          </a:xfrm>
        </p:spPr>
        <p:txBody>
          <a:bodyPr/>
          <a:lstStyle>
            <a:lvl1pPr marL="0" indent="0">
              <a:buNone/>
              <a:defRPr sz="1600"/>
            </a:lvl1pPr>
            <a:lvl2pPr marL="449951" indent="0">
              <a:buNone/>
              <a:defRPr sz="1400"/>
            </a:lvl2pPr>
            <a:lvl3pPr marL="899902" indent="0">
              <a:buNone/>
              <a:defRPr sz="1200"/>
            </a:lvl3pPr>
            <a:lvl4pPr marL="1349856" indent="0">
              <a:buNone/>
              <a:defRPr sz="1000"/>
            </a:lvl4pPr>
            <a:lvl5pPr marL="1799808" indent="0">
              <a:buNone/>
              <a:defRPr sz="1000"/>
            </a:lvl5pPr>
            <a:lvl6pPr marL="2249759" indent="0">
              <a:buNone/>
              <a:defRPr sz="1000"/>
            </a:lvl6pPr>
            <a:lvl7pPr marL="2699711" indent="0">
              <a:buNone/>
              <a:defRPr sz="1000"/>
            </a:lvl7pPr>
            <a:lvl8pPr marL="3149664" indent="0">
              <a:buNone/>
              <a:defRPr sz="1000"/>
            </a:lvl8pPr>
            <a:lvl9pPr marL="3599616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9894" y="2399771"/>
            <a:ext cx="2902585" cy="8399198"/>
          </a:xfrm>
        </p:spPr>
        <p:txBody>
          <a:bodyPr anchor="b"/>
          <a:lstStyle>
            <a:lvl1pPr>
              <a:defRPr sz="31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25976" y="5182846"/>
            <a:ext cx="4556016" cy="25580891"/>
          </a:xfrm>
        </p:spPr>
        <p:txBody>
          <a:bodyPr anchor="t"/>
          <a:lstStyle>
            <a:lvl1pPr marL="0" indent="0">
              <a:buNone/>
              <a:defRPr sz="3150"/>
            </a:lvl1pPr>
            <a:lvl2pPr marL="449951" indent="0">
              <a:buNone/>
              <a:defRPr sz="2750"/>
            </a:lvl2pPr>
            <a:lvl3pPr marL="899902" indent="0">
              <a:buNone/>
              <a:defRPr sz="2350"/>
            </a:lvl3pPr>
            <a:lvl4pPr marL="1349856" indent="0">
              <a:buNone/>
              <a:defRPr sz="1950"/>
            </a:lvl4pPr>
            <a:lvl5pPr marL="1799808" indent="0">
              <a:buNone/>
              <a:defRPr sz="1950"/>
            </a:lvl5pPr>
            <a:lvl6pPr marL="2249759" indent="0">
              <a:buNone/>
              <a:defRPr sz="1950"/>
            </a:lvl6pPr>
            <a:lvl7pPr marL="2699711" indent="0">
              <a:buNone/>
              <a:defRPr sz="1950"/>
            </a:lvl7pPr>
            <a:lvl8pPr marL="3149664" indent="0">
              <a:buNone/>
              <a:defRPr sz="1950"/>
            </a:lvl8pPr>
            <a:lvl9pPr marL="3599616" indent="0">
              <a:buNone/>
              <a:defRPr sz="195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19894" y="10798971"/>
            <a:ext cx="2902585" cy="20006425"/>
          </a:xfrm>
        </p:spPr>
        <p:txBody>
          <a:bodyPr/>
          <a:lstStyle>
            <a:lvl1pPr marL="0" indent="0">
              <a:buNone/>
              <a:defRPr sz="1600"/>
            </a:lvl1pPr>
            <a:lvl2pPr marL="449951" indent="0">
              <a:buNone/>
              <a:defRPr sz="1400"/>
            </a:lvl2pPr>
            <a:lvl3pPr marL="899902" indent="0">
              <a:buNone/>
              <a:defRPr sz="1200"/>
            </a:lvl3pPr>
            <a:lvl4pPr marL="1349856" indent="0">
              <a:buNone/>
              <a:defRPr sz="1000"/>
            </a:lvl4pPr>
            <a:lvl5pPr marL="1799808" indent="0">
              <a:buNone/>
              <a:defRPr sz="1000"/>
            </a:lvl5pPr>
            <a:lvl6pPr marL="2249759" indent="0">
              <a:buNone/>
              <a:defRPr sz="1000"/>
            </a:lvl6pPr>
            <a:lvl7pPr marL="2699711" indent="0">
              <a:buNone/>
              <a:defRPr sz="1000"/>
            </a:lvl7pPr>
            <a:lvl8pPr marL="3149664" indent="0">
              <a:buNone/>
              <a:defRPr sz="1000"/>
            </a:lvl8pPr>
            <a:lvl9pPr marL="3599616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8718" y="1916493"/>
            <a:ext cx="7762102" cy="695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8718" y="9582420"/>
            <a:ext cx="7762102" cy="2283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8718" y="33363491"/>
            <a:ext cx="2024896" cy="1916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0C16A8-CE4A-4631-90F1-24B1EB0CA897}" type="datetimeFigureOut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981097" y="33363491"/>
            <a:ext cx="3037344" cy="1916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355924" y="33363491"/>
            <a:ext cx="2024896" cy="1916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99902">
        <a:lnSpc>
          <a:spcPct val="90000"/>
        </a:lnSpc>
        <a:spcBef>
          <a:spcPts val="0"/>
        </a:spcBef>
        <a:buNone/>
        <a:defRPr sz="434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75" indent="-224975" algn="l" defTabSz="899902">
        <a:lnSpc>
          <a:spcPct val="90000"/>
        </a:lnSpc>
        <a:spcBef>
          <a:spcPts val="984"/>
        </a:spcBef>
        <a:buFont typeface="Arial"/>
        <a:buChar char="•"/>
        <a:defRPr sz="2750">
          <a:solidFill>
            <a:schemeClr val="tx1"/>
          </a:solidFill>
          <a:latin typeface="+mn-lt"/>
          <a:ea typeface="+mn-ea"/>
          <a:cs typeface="+mn-cs"/>
        </a:defRPr>
      </a:lvl1pPr>
      <a:lvl2pPr marL="674928" indent="-224975" algn="l" defTabSz="899902">
        <a:lnSpc>
          <a:spcPct val="90000"/>
        </a:lnSpc>
        <a:spcBef>
          <a:spcPts val="492"/>
        </a:spcBef>
        <a:buFont typeface="Arial"/>
        <a:buChar char="•"/>
        <a:defRPr sz="2350">
          <a:solidFill>
            <a:schemeClr val="tx1"/>
          </a:solidFill>
          <a:latin typeface="+mn-lt"/>
          <a:ea typeface="+mn-ea"/>
          <a:cs typeface="+mn-cs"/>
        </a:defRPr>
      </a:lvl2pPr>
      <a:lvl3pPr marL="1124880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950">
          <a:solidFill>
            <a:schemeClr val="tx1"/>
          </a:solidFill>
          <a:latin typeface="+mn-lt"/>
          <a:ea typeface="+mn-ea"/>
          <a:cs typeface="+mn-cs"/>
        </a:defRPr>
      </a:lvl3pPr>
      <a:lvl4pPr marL="1574832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749">
          <a:solidFill>
            <a:schemeClr val="tx1"/>
          </a:solidFill>
          <a:latin typeface="+mn-lt"/>
          <a:ea typeface="+mn-ea"/>
          <a:cs typeface="+mn-cs"/>
        </a:defRPr>
      </a:lvl4pPr>
      <a:lvl5pPr marL="2024784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749">
          <a:solidFill>
            <a:schemeClr val="tx1"/>
          </a:solidFill>
          <a:latin typeface="+mn-lt"/>
          <a:ea typeface="+mn-ea"/>
          <a:cs typeface="+mn-cs"/>
        </a:defRPr>
      </a:lvl5pPr>
      <a:lvl6pPr marL="2474735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749">
          <a:solidFill>
            <a:schemeClr val="tx1"/>
          </a:solidFill>
          <a:latin typeface="+mn-lt"/>
          <a:ea typeface="+mn-ea"/>
          <a:cs typeface="+mn-cs"/>
        </a:defRPr>
      </a:lvl6pPr>
      <a:lvl7pPr marL="2924688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749">
          <a:solidFill>
            <a:schemeClr val="tx1"/>
          </a:solidFill>
          <a:latin typeface="+mn-lt"/>
          <a:ea typeface="+mn-ea"/>
          <a:cs typeface="+mn-cs"/>
        </a:defRPr>
      </a:lvl7pPr>
      <a:lvl8pPr marL="3374640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749">
          <a:solidFill>
            <a:schemeClr val="tx1"/>
          </a:solidFill>
          <a:latin typeface="+mn-lt"/>
          <a:ea typeface="+mn-ea"/>
          <a:cs typeface="+mn-cs"/>
        </a:defRPr>
      </a:lvl8pPr>
      <a:lvl9pPr marL="3824591" indent="-224975" algn="l" defTabSz="899902">
        <a:lnSpc>
          <a:spcPct val="90000"/>
        </a:lnSpc>
        <a:spcBef>
          <a:spcPts val="492"/>
        </a:spcBef>
        <a:buFont typeface="Arial"/>
        <a:buChar char="•"/>
        <a:defRPr sz="1749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1pPr>
      <a:lvl2pPr marL="449951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2pPr>
      <a:lvl3pPr marL="899902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3pPr>
      <a:lvl4pPr marL="1349856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4pPr>
      <a:lvl5pPr marL="1799808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5pPr>
      <a:lvl6pPr marL="2249759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6pPr>
      <a:lvl7pPr marL="2699711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7pPr>
      <a:lvl8pPr marL="3149664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8pPr>
      <a:lvl9pPr marL="3599616" algn="l" defTabSz="899902">
        <a:defRPr sz="1749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4EFE00B-98AA-6FDF-01F4-421F6DC42B1D}"/>
              </a:ext>
            </a:extLst>
          </p:cNvPr>
          <p:cNvGrpSpPr/>
          <p:nvPr/>
        </p:nvGrpSpPr>
        <p:grpSpPr>
          <a:xfrm>
            <a:off x="-1" y="0"/>
            <a:ext cx="8999539" cy="35997806"/>
            <a:chOff x="1" y="-12700"/>
            <a:chExt cx="8999539" cy="35997806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3136901" y="-3761"/>
              <a:ext cx="5862638" cy="2595562"/>
            </a:xfrm>
            <a:prstGeom prst="roundRect">
              <a:avLst>
                <a:gd name="adj" fmla="val 6592"/>
              </a:avLst>
            </a:prstGeom>
            <a:gradFill>
              <a:gsLst>
                <a:gs pos="13000">
                  <a:srgbClr val="369FFF"/>
                </a:gs>
                <a:gs pos="48890">
                  <a:srgbClr val="2464D2"/>
                </a:gs>
                <a:gs pos="92000">
                  <a:srgbClr val="142DA8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769448" y="309442"/>
              <a:ext cx="862586" cy="185928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 bwMode="auto">
            <a:xfrm>
              <a:off x="4129605" y="2082166"/>
              <a:ext cx="4538663" cy="2886075"/>
            </a:xfrm>
            <a:prstGeom prst="roundRect">
              <a:avLst>
                <a:gd name="adj" fmla="val 6262"/>
              </a:avLst>
            </a:prstGeom>
            <a:blipFill>
              <a:blip r:embed="rId3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" y="8103182"/>
              <a:ext cx="8999538" cy="3173436"/>
            </a:xfrm>
            <a:prstGeom prst="rect">
              <a:avLst/>
            </a:prstGeom>
            <a:solidFill>
              <a:srgbClr val="F7F7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65602" y="8327203"/>
              <a:ext cx="8391665" cy="286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30"/>
                </a:lnSpc>
                <a:defRPr/>
              </a:pPr>
              <a:r>
                <a:rPr lang="ru-RU" sz="1200" dirty="0">
                  <a:latin typeface="Open Sans"/>
                  <a:ea typeface="Open Sans"/>
                  <a:cs typeface="Open Sans"/>
                </a:rPr>
                <a:t>Производство электромонтажных работ на опасных производственных объектах</a:t>
              </a:r>
              <a:endParaRPr dirty="0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265602" y="8935664"/>
              <a:ext cx="5577924" cy="58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  <a:defRPr/>
              </a:pPr>
              <a:r>
                <a:rPr lang="ru-RU" dirty="0">
                  <a:latin typeface="Muller Bold"/>
                </a:rPr>
                <a:t>Перечень</a:t>
              </a:r>
              <a:endParaRPr dirty="0"/>
            </a:p>
            <a:p>
              <a:pPr>
                <a:lnSpc>
                  <a:spcPts val="1900"/>
                </a:lnSpc>
                <a:defRPr/>
              </a:pPr>
              <a:r>
                <a:rPr lang="ru-RU" dirty="0">
                  <a:latin typeface="Muller Bold"/>
                </a:rPr>
                <a:t>предоставляемых услуг</a:t>
              </a:r>
              <a:endParaRPr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242428" y="9634846"/>
              <a:ext cx="8655680" cy="69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30"/>
                </a:lnSpc>
                <a:buClr>
                  <a:srgbClr val="0070C0"/>
                </a:buClr>
                <a:defRPr/>
              </a:pPr>
              <a:r>
                <a:rPr lang="ru-RU" sz="1200" dirty="0">
                  <a:latin typeface="Open Sans"/>
                  <a:ea typeface="Open Sans"/>
                  <a:cs typeface="Open Sans"/>
                </a:rPr>
                <a:t>Проектирование, выполнение электромонтажных работ силового электрооборудования, выполнение электромонтажных работ по монтажу системы электрообогрева, выполнение электромонтажных работ по монтажу слаботочных систем,  выполнение </a:t>
              </a:r>
              <a:r>
                <a:rPr lang="ru-RU" sz="1200" dirty="0" err="1">
                  <a:latin typeface="Open Sans"/>
                  <a:ea typeface="Open Sans"/>
                  <a:cs typeface="Open Sans"/>
                </a:rPr>
                <a:t>пуко</a:t>
              </a:r>
              <a:r>
                <a:rPr lang="ru-RU" sz="1200" dirty="0">
                  <a:latin typeface="Open Sans"/>
                  <a:ea typeface="Open Sans"/>
                  <a:cs typeface="Open Sans"/>
                </a:rPr>
                <a:t>-наладочных работ </a:t>
              </a:r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371476" y="12483312"/>
              <a:ext cx="3457574" cy="4306200"/>
            </a:xfrm>
            <a:prstGeom prst="roundRect">
              <a:avLst>
                <a:gd name="adj" fmla="val 4992"/>
              </a:avLst>
            </a:prstGeom>
            <a:blipFill dpi="0" rotWithShape="1">
              <a:blip r:embed="rId4"/>
              <a:srcRect l="3311" t="980" r="30463" b="980"/>
              <a:stretch>
                <a:fillRect l="-20000" r="-10000"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2228851" y="17947515"/>
              <a:ext cx="6770688" cy="4663637"/>
            </a:xfrm>
            <a:prstGeom prst="rect">
              <a:avLst/>
            </a:prstGeom>
            <a:solidFill>
              <a:srgbClr val="F7F7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405177" y="18343301"/>
              <a:ext cx="3457574" cy="3783805"/>
            </a:xfrm>
            <a:prstGeom prst="roundRect">
              <a:avLst>
                <a:gd name="adj" fmla="val 4992"/>
              </a:avLst>
            </a:prstGeom>
            <a:blipFill>
              <a:blip r:embed="rId5"/>
              <a:srcRect l="14093" r="18791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442764" y="18343901"/>
              <a:ext cx="3482043" cy="33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 dirty="0">
                  <a:latin typeface="Muller Bold"/>
                </a:rPr>
                <a:t>2023-ЭОМ  и ПР-2-2023-ЭО </a:t>
              </a:r>
              <a:endParaRPr dirty="0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433619" y="18827035"/>
              <a:ext cx="3841701" cy="1247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50"/>
                </a:lnSpc>
                <a:defRPr/>
              </a:pPr>
              <a:r>
                <a:rPr lang="ru-RU" sz="900" b="1" dirty="0">
                  <a:latin typeface="Open Sans"/>
                  <a:ea typeface="Open Sans"/>
                  <a:cs typeface="Open Sans"/>
                </a:rPr>
                <a:t>Что было сделано:</a:t>
              </a:r>
              <a:endParaRPr dirty="0"/>
            </a:p>
            <a:p>
              <a:pPr>
                <a:lnSpc>
                  <a:spcPts val="1250"/>
                </a:lnSpc>
                <a:defRPr/>
              </a:pPr>
              <a:r>
                <a:rPr lang="ru-RU" sz="900" dirty="0">
                  <a:latin typeface="Open Sans"/>
                  <a:ea typeface="Open Sans"/>
                  <a:cs typeface="Open Sans"/>
                </a:rPr>
                <a:t>Выполнение электромонтажных работ по объекту Республика Татарстан, Тукаевский муниципальный район,</a:t>
              </a:r>
              <a:r>
                <a:rPr lang="en-US" sz="900" dirty="0">
                  <a:latin typeface="Open Sans"/>
                  <a:ea typeface="Open Sans"/>
                  <a:cs typeface="Open Sans"/>
                </a:rPr>
                <a:t> </a:t>
              </a:r>
              <a:r>
                <a:rPr lang="ru-RU" sz="900" dirty="0" err="1">
                  <a:latin typeface="Open Sans"/>
                  <a:ea typeface="Open Sans"/>
                  <a:cs typeface="Open Sans"/>
                </a:rPr>
                <a:t>Биклянское</a:t>
              </a:r>
              <a:r>
                <a:rPr lang="ru-RU" sz="900" dirty="0">
                  <a:latin typeface="Open Sans"/>
                  <a:ea typeface="Open Sans"/>
                  <a:cs typeface="Open Sans"/>
                </a:rPr>
                <a:t> сельское поселение</a:t>
              </a:r>
              <a:r>
                <a:rPr lang="en-US" sz="900" dirty="0">
                  <a:latin typeface="Open Sans"/>
                  <a:ea typeface="Open Sans"/>
                  <a:cs typeface="Open Sans"/>
                </a:rPr>
                <a:t> </a:t>
              </a:r>
              <a:r>
                <a:rPr lang="ru-RU" sz="900" dirty="0">
                  <a:latin typeface="Open Sans"/>
                  <a:ea typeface="Open Sans"/>
                  <a:cs typeface="Open Sans"/>
                </a:rPr>
                <a:t>Логистический комплекс им. Дэн Сяопина 1 очередь 21.01.2025-30.07.2025 Выполняются работы по монтажу освещения, </a:t>
              </a:r>
              <a:r>
                <a:rPr lang="ru-RU" sz="900" dirty="0" err="1">
                  <a:latin typeface="Open Sans"/>
                  <a:ea typeface="Open Sans"/>
                  <a:cs typeface="Open Sans"/>
                </a:rPr>
                <a:t>молниизащиты</a:t>
              </a:r>
              <a:r>
                <a:rPr lang="ru-RU" sz="900" dirty="0">
                  <a:latin typeface="Open Sans"/>
                  <a:ea typeface="Open Sans"/>
                  <a:cs typeface="Open Sans"/>
                </a:rPr>
                <a:t>, монтаж силового шинопровода, электрообогрев.</a:t>
              </a:r>
              <a:endParaRPr dirty="0"/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6703692" y="17686391"/>
              <a:ext cx="2125161" cy="553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>
                <a:defRPr/>
              </a:pPr>
              <a:r>
                <a:rPr lang="ru-RU" sz="2999" b="1">
                  <a:ln w="1016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noFill/>
                  <a:latin typeface="Muller Bold"/>
                </a:rPr>
                <a:t>ПРОЕКТ 1</a:t>
              </a:r>
              <a:endParaRPr/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4404202" y="31738761"/>
              <a:ext cx="2614818" cy="33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>
                  <a:latin typeface="Muller Bold"/>
                </a:rPr>
                <a:t>Спасибо за внимание!</a:t>
              </a:r>
              <a:endParaRPr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2218128" y="33289340"/>
              <a:ext cx="6770688" cy="2695766"/>
            </a:xfrm>
            <a:prstGeom prst="rect">
              <a:avLst/>
            </a:prstGeom>
            <a:solidFill>
              <a:srgbClr val="F6F6F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358775" y="31738761"/>
              <a:ext cx="3457574" cy="3783805"/>
            </a:xfrm>
            <a:prstGeom prst="roundRect">
              <a:avLst>
                <a:gd name="adj" fmla="val 4992"/>
              </a:avLst>
            </a:prstGeom>
            <a:blipFill dpi="0" rotWithShape="1">
              <a:blip r:embed="rId6"/>
              <a:srcRect l="23684" t="6837" r="23684" b="7692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6373730" y="32969843"/>
              <a:ext cx="2570251" cy="553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>
                <a:defRPr/>
              </a:pPr>
              <a:r>
                <a:rPr lang="ru-RU" sz="2999" b="1">
                  <a:ln w="1016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noFill/>
                  <a:latin typeface="Muller Bold"/>
                </a:rPr>
                <a:t>КОНТАКТЫ</a:t>
              </a:r>
              <a:endParaRPr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4501516" y="34765842"/>
              <a:ext cx="146304" cy="146304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4501516" y="34491881"/>
              <a:ext cx="146304" cy="14935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4501516" y="33712196"/>
              <a:ext cx="146304" cy="14630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4501516" y="34231986"/>
              <a:ext cx="146304" cy="146304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4500563" y="35093929"/>
              <a:ext cx="146304" cy="146304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4501516" y="33972091"/>
              <a:ext cx="146304" cy="146304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 bwMode="auto">
            <a:xfrm>
              <a:off x="4668204" y="33657469"/>
              <a:ext cx="3153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900" dirty="0" err="1">
                  <a:latin typeface="Open Sans"/>
                  <a:ea typeface="Open Sans"/>
                  <a:cs typeface="Open Sans"/>
                </a:rPr>
                <a:t>Нурмухаметов</a:t>
              </a:r>
              <a:r>
                <a:rPr lang="ru-RU" sz="900" dirty="0">
                  <a:latin typeface="Open Sans"/>
                  <a:ea typeface="Open Sans"/>
                  <a:cs typeface="Open Sans"/>
                </a:rPr>
                <a:t> Марат Рашидович, главный инженер</a:t>
              </a:r>
              <a:endParaRPr dirty="0"/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4668204" y="33929827"/>
              <a:ext cx="9733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900" dirty="0">
                  <a:latin typeface="Open Sans"/>
                  <a:ea typeface="Open Sans"/>
                  <a:cs typeface="Open Sans"/>
                </a:rPr>
                <a:t>+89872850087</a:t>
              </a:r>
              <a:endParaRPr dirty="0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4668204" y="34189722"/>
              <a:ext cx="10807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latin typeface="Open Sans"/>
                  <a:ea typeface="Open Sans"/>
                  <a:cs typeface="Open Sans"/>
                </a:rPr>
                <a:t>info@mstroy.org</a:t>
              </a:r>
              <a:endParaRPr lang="ru-RU" sz="900" dirty="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4668204" y="34444211"/>
              <a:ext cx="8418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latin typeface="Open Sans"/>
                  <a:ea typeface="Open Sans"/>
                  <a:cs typeface="Open Sans"/>
                </a:rPr>
                <a:t>1651080671</a:t>
              </a:r>
              <a:endParaRPr lang="ru-RU" sz="900" dirty="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4667251" y="35053373"/>
              <a:ext cx="10695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latin typeface="Open Sans"/>
                  <a:ea typeface="Open Sans"/>
                  <a:cs typeface="Open Sans"/>
                </a:rPr>
                <a:t>www.mstroy.org</a:t>
              </a:r>
              <a:endParaRPr lang="ru-RU" sz="900" dirty="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4668204" y="34719879"/>
              <a:ext cx="3972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900" dirty="0">
                  <a:latin typeface="Open Sans"/>
                  <a:ea typeface="Open Sans"/>
                  <a:cs typeface="Open Sans"/>
                </a:rPr>
                <a:t>423556, Республика Татарстан, Нижнекамский р-н, г. Нижнекамск, ул. Чистопольская, д. 35Б, оф. 3</a:t>
              </a:r>
              <a:endParaRPr dirty="0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7624633" y="-3414"/>
              <a:ext cx="1368555" cy="294437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4002317" y="1089602"/>
              <a:ext cx="2762295" cy="77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sz="2300" dirty="0">
                  <a:solidFill>
                    <a:schemeClr val="bg1"/>
                  </a:solidFill>
                  <a:latin typeface="Muller Bold"/>
                  <a:ea typeface="Open Sans"/>
                  <a:cs typeface="Open Sans"/>
                </a:rPr>
                <a:t>ООО «Эм Строй»</a:t>
              </a:r>
              <a:endParaRPr dirty="0"/>
            </a:p>
            <a:p>
              <a:pPr>
                <a:lnSpc>
                  <a:spcPts val="1400"/>
                </a:lnSpc>
                <a:defRPr/>
              </a:pPr>
              <a:endParaRPr lang="ru-RU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endParaRPr>
            </a:p>
            <a:p>
              <a:pPr>
                <a:lnSpc>
                  <a:spcPts val="1299"/>
                </a:lnSpc>
                <a:defRPr/>
              </a:pPr>
              <a:r>
                <a:rPr lang="ru-RU" sz="9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Общество с ограниченной ответственностью</a:t>
              </a:r>
              <a:endParaRPr dirty="0"/>
            </a:p>
            <a:p>
              <a:pPr>
                <a:lnSpc>
                  <a:spcPts val="1299"/>
                </a:lnSpc>
                <a:defRPr/>
              </a:pPr>
              <a:r>
                <a:rPr lang="ru-RU" sz="9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«ЭЛЕКТРОМОНТАЖСТРОЙ»</a:t>
              </a:r>
              <a:endParaRPr dirty="0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1" y="4543561"/>
              <a:ext cx="1652019" cy="3553975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5445564" y="25346000"/>
              <a:ext cx="3553975" cy="1655067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5445564" y="20956291"/>
              <a:ext cx="3553975" cy="16550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265602" y="7681793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>
                  <a:latin typeface="Muller Bold"/>
                </a:rPr>
                <a:t>Описание деятельности</a:t>
              </a:r>
              <a:endParaRPr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 rot="16199999">
              <a:off x="2800109" y="-800609"/>
              <a:ext cx="1368555" cy="294437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219303" y="1175846"/>
              <a:ext cx="242473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latin typeface="Muller Medium"/>
                  <a:ea typeface="Tahoma"/>
                  <a:cs typeface="Tahoma"/>
                </a:rPr>
                <a:t>Электромонтажные работы по устройству систем молниезащиты и заземления, шинопровода, электроосвещения внутреннего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304657" y="4265564"/>
              <a:ext cx="3568605" cy="619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ru-RU" sz="1000" dirty="0">
                  <a:latin typeface="Open Sans"/>
                  <a:ea typeface="Open Sans"/>
                  <a:cs typeface="Open Sans"/>
                </a:rPr>
                <a:t>ООО «</a:t>
              </a:r>
              <a:r>
                <a:rPr lang="ru-RU" sz="1000" dirty="0" err="1">
                  <a:latin typeface="Open Sans"/>
                  <a:ea typeface="Open Sans"/>
                  <a:cs typeface="Open Sans"/>
                </a:rPr>
                <a:t>ТехСтройСервис</a:t>
              </a:r>
              <a:r>
                <a:rPr lang="ru-RU" sz="1000" dirty="0">
                  <a:latin typeface="Open Sans"/>
                  <a:ea typeface="Open Sans"/>
                  <a:cs typeface="Open Sans"/>
                </a:rPr>
                <a:t>»</a:t>
              </a:r>
              <a:endParaRPr dirty="0"/>
            </a:p>
            <a:p>
              <a:pPr algn="r">
                <a:lnSpc>
                  <a:spcPts val="1400"/>
                </a:lnSpc>
                <a:defRPr/>
              </a:pPr>
              <a:r>
                <a:rPr lang="ru-RU" sz="1000" dirty="0">
                  <a:latin typeface="Open Sans"/>
                  <a:ea typeface="Open Sans"/>
                  <a:cs typeface="Open Sans"/>
                </a:rPr>
                <a:t>является подрядчиком на строительстве объекта</a:t>
              </a:r>
              <a:endParaRPr dirty="0"/>
            </a:p>
            <a:p>
              <a:pPr algn="r">
                <a:lnSpc>
                  <a:spcPts val="1400"/>
                </a:lnSpc>
                <a:defRPr/>
              </a:pPr>
              <a:r>
                <a:rPr lang="ru-RU" sz="1000" dirty="0">
                  <a:latin typeface="Open Sans"/>
                  <a:ea typeface="Open Sans"/>
                  <a:cs typeface="Open Sans"/>
                </a:rPr>
                <a:t>«Логистический комплекс им. Дэн Сяопин 1 очередь»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4129605" y="5209831"/>
              <a:ext cx="4538663" cy="2886075"/>
            </a:xfrm>
            <a:prstGeom prst="roundRect">
              <a:avLst>
                <a:gd name="adj" fmla="val 6262"/>
              </a:avLst>
            </a:prstGeom>
            <a:blipFill>
              <a:blip r:embed="rId16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8902E43-4A64-B3DC-0BFF-BA68A532A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11" y="516337"/>
              <a:ext cx="1914525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53B0D9-BB10-A5C6-5487-9DD6004B12AC}"/>
                </a:ext>
              </a:extLst>
            </p:cNvPr>
            <p:cNvSpPr txBox="1"/>
            <p:nvPr/>
          </p:nvSpPr>
          <p:spPr>
            <a:xfrm>
              <a:off x="4029077" y="13024087"/>
              <a:ext cx="1854995" cy="344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dirty="0">
                  <a:latin typeface="Muller Bold" pitchFamily="50" charset="-52"/>
                </a:rPr>
                <a:t>Преимущества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4CA2AF-CBEC-EEF3-AF2D-D13E097A0353}"/>
                </a:ext>
              </a:extLst>
            </p:cNvPr>
            <p:cNvSpPr txBox="1"/>
            <p:nvPr/>
          </p:nvSpPr>
          <p:spPr>
            <a:xfrm>
              <a:off x="4029078" y="13418789"/>
              <a:ext cx="3930161" cy="15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Безопасность.</a:t>
              </a:r>
            </a:p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Надёжность.</a:t>
              </a:r>
            </a:p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Эффективность.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Соответствие нормативам.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Комплексный подход.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Экономия времени и ресурсов.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41" indent="-171441">
                <a:lnSpc>
                  <a:spcPts val="1630"/>
                </a:lnSpc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Гарантия качества.</a:t>
              </a:r>
            </a:p>
          </p:txBody>
        </p:sp>
        <p:sp>
          <p:nvSpPr>
            <p:cNvPr id="41" name="Скругленный прямоугольник 44">
              <a:extLst>
                <a:ext uri="{FF2B5EF4-FFF2-40B4-BE49-F238E27FC236}">
                  <a16:creationId xmlns:a16="http://schemas.microsoft.com/office/drawing/2014/main" id="{670EE8C8-6C59-3E42-0B6B-3D69AAB750AF}"/>
                </a:ext>
              </a:extLst>
            </p:cNvPr>
            <p:cNvSpPr/>
            <p:nvPr/>
          </p:nvSpPr>
          <p:spPr bwMode="auto">
            <a:xfrm>
              <a:off x="242428" y="24558219"/>
              <a:ext cx="8283576" cy="2287306"/>
            </a:xfrm>
            <a:prstGeom prst="roundRect">
              <a:avLst>
                <a:gd name="adj" fmla="val 7321"/>
              </a:avLst>
            </a:prstGeom>
            <a:gradFill>
              <a:gsLst>
                <a:gs pos="13000">
                  <a:srgbClr val="369FFF"/>
                </a:gs>
                <a:gs pos="48890">
                  <a:srgbClr val="2464D2"/>
                </a:gs>
                <a:gs pos="92000">
                  <a:srgbClr val="142DA8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A48F649-4676-97F3-A743-B05EEDCAB17A}"/>
                </a:ext>
              </a:extLst>
            </p:cNvPr>
            <p:cNvSpPr txBox="1"/>
            <p:nvPr/>
          </p:nvSpPr>
          <p:spPr bwMode="auto">
            <a:xfrm>
              <a:off x="2798788" y="23678917"/>
              <a:ext cx="3150221" cy="33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ru-RU" dirty="0">
                  <a:latin typeface="Muller Bold"/>
                </a:rPr>
                <a:t>Свидетельства и лицензии</a:t>
              </a:r>
              <a:endParaRPr dirty="0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25014E6-D9FB-9A16-F045-385822CE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1145" y="24908738"/>
              <a:ext cx="3626665" cy="51344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02CBB2B-E175-CD0D-A762-0233C3C4A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48975" y="24914510"/>
              <a:ext cx="3626345" cy="51344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201</Words>
  <Application>Microsoft Office PowerPoint</Application>
  <DocSecurity>0</DocSecurity>
  <PresentationFormat>Произвольный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Muller Bold</vt:lpstr>
      <vt:lpstr>Muller Medium</vt:lpstr>
      <vt:lpstr>Open Sans</vt:lpstr>
      <vt:lpstr>Wingdings</vt:lpstr>
      <vt:lpstr>Тема Office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Радмир Черепанов</cp:lastModifiedBy>
  <cp:revision>54</cp:revision>
  <dcterms:created xsi:type="dcterms:W3CDTF">2022-11-21T08:35:12Z</dcterms:created>
  <dcterms:modified xsi:type="dcterms:W3CDTF">2025-03-24T10:21:14Z</dcterms:modified>
  <cp:category/>
  <dc:identifier/>
  <cp:contentStatus/>
  <dc:language/>
  <cp:version/>
</cp:coreProperties>
</file>