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999538" cy="33497838"/>
  <p:notesSz cx="8999538" cy="33497838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51">
          <p15:clr>
            <a:srgbClr val="A4A3A4"/>
          </p15:clr>
        </p15:guide>
        <p15:guide id="2" pos="2835">
          <p15:clr>
            <a:srgbClr val="A4A3A4"/>
          </p15:clr>
        </p15:guide>
        <p15:guide id="3" pos="226">
          <p15:clr>
            <a:srgbClr val="A4A3A4"/>
          </p15:clr>
        </p15:guide>
        <p15:guide id="4" pos="54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2670" y="-6516"/>
      </p:cViewPr>
      <p:guideLst>
        <p:guide orient="horz" pos="10551"/>
        <p:guide pos="2835"/>
        <p:guide pos="226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74965" y="5482172"/>
            <a:ext cx="7649607" cy="11662210"/>
          </a:xfrm>
        </p:spPr>
        <p:txBody>
          <a:bodyPr anchor="b"/>
          <a:lstStyle>
            <a:lvl1pPr algn="ctr">
              <a:defRPr sz="59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24942" y="17594122"/>
            <a:ext cx="6749654" cy="8087553"/>
          </a:xfrm>
        </p:spPr>
        <p:txBody>
          <a:bodyPr/>
          <a:lstStyle>
            <a:lvl1pPr marL="0" indent="0" algn="ctr">
              <a:buNone/>
              <a:defRPr sz="2350"/>
            </a:lvl1pPr>
            <a:lvl2pPr marL="449975" indent="0" algn="ctr">
              <a:buNone/>
              <a:defRPr sz="1950"/>
            </a:lvl2pPr>
            <a:lvl3pPr marL="899951" indent="0" algn="ctr">
              <a:buNone/>
              <a:defRPr sz="1750"/>
            </a:lvl3pPr>
            <a:lvl4pPr marL="1349929" indent="0" algn="ctr">
              <a:buNone/>
              <a:defRPr sz="1600"/>
            </a:lvl4pPr>
            <a:lvl5pPr marL="1799905" indent="0" algn="ctr">
              <a:buNone/>
              <a:defRPr sz="1600"/>
            </a:lvl5pPr>
            <a:lvl6pPr marL="2249881" indent="0" algn="ctr">
              <a:buNone/>
              <a:defRPr sz="1600"/>
            </a:lvl6pPr>
            <a:lvl7pPr marL="2699857" indent="0" algn="ctr">
              <a:buNone/>
              <a:defRPr sz="1600"/>
            </a:lvl7pPr>
            <a:lvl8pPr marL="3149834" indent="0" algn="ctr">
              <a:buNone/>
              <a:defRPr sz="1600"/>
            </a:lvl8pPr>
            <a:lvl9pPr marL="359981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440295" y="1783449"/>
            <a:ext cx="1940525" cy="2838786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18719" y="1783449"/>
            <a:ext cx="5709082" cy="2838786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4031" y="8351207"/>
            <a:ext cx="7762102" cy="13934167"/>
          </a:xfrm>
        </p:spPr>
        <p:txBody>
          <a:bodyPr anchor="b"/>
          <a:lstStyle>
            <a:lvl1pPr>
              <a:defRPr sz="59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4031" y="22417197"/>
            <a:ext cx="7762102" cy="7327649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/>
                </a:solidFill>
              </a:defRPr>
            </a:lvl1pPr>
            <a:lvl2pPr marL="44997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9951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18718" y="8917249"/>
            <a:ext cx="3824804" cy="212540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56016" y="8917249"/>
            <a:ext cx="3824804" cy="212540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9890" y="1783457"/>
            <a:ext cx="7762102" cy="64747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891" y="8211625"/>
            <a:ext cx="3807226" cy="4024391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9975" indent="0">
              <a:buNone/>
              <a:defRPr sz="1950" b="1"/>
            </a:lvl2pPr>
            <a:lvl3pPr marL="899951" indent="0">
              <a:buNone/>
              <a:defRPr sz="1750" b="1"/>
            </a:lvl3pPr>
            <a:lvl4pPr marL="1349929" indent="0">
              <a:buNone/>
              <a:defRPr sz="1600" b="1"/>
            </a:lvl4pPr>
            <a:lvl5pPr marL="1799905" indent="0">
              <a:buNone/>
              <a:defRPr sz="1600" b="1"/>
            </a:lvl5pPr>
            <a:lvl6pPr marL="2249881" indent="0">
              <a:buNone/>
              <a:defRPr sz="1600" b="1"/>
            </a:lvl6pPr>
            <a:lvl7pPr marL="2699857" indent="0">
              <a:buNone/>
              <a:defRPr sz="1600" b="1"/>
            </a:lvl7pPr>
            <a:lvl8pPr marL="3149834" indent="0">
              <a:buNone/>
              <a:defRPr sz="1600" b="1"/>
            </a:lvl8pPr>
            <a:lvl9pPr marL="359981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891" y="12236016"/>
            <a:ext cx="3807226" cy="1799733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556017" y="8211625"/>
            <a:ext cx="3825976" cy="4024391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9975" indent="0">
              <a:buNone/>
              <a:defRPr sz="1950" b="1"/>
            </a:lvl2pPr>
            <a:lvl3pPr marL="899951" indent="0">
              <a:buNone/>
              <a:defRPr sz="1750" b="1"/>
            </a:lvl3pPr>
            <a:lvl4pPr marL="1349929" indent="0">
              <a:buNone/>
              <a:defRPr sz="1600" b="1"/>
            </a:lvl4pPr>
            <a:lvl5pPr marL="1799905" indent="0">
              <a:buNone/>
              <a:defRPr sz="1600" b="1"/>
            </a:lvl5pPr>
            <a:lvl6pPr marL="2249881" indent="0">
              <a:buNone/>
              <a:defRPr sz="1600" b="1"/>
            </a:lvl6pPr>
            <a:lvl7pPr marL="2699857" indent="0">
              <a:buNone/>
              <a:defRPr sz="1600" b="1"/>
            </a:lvl7pPr>
            <a:lvl8pPr marL="3149834" indent="0">
              <a:buNone/>
              <a:defRPr sz="1600" b="1"/>
            </a:lvl8pPr>
            <a:lvl9pPr marL="359981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556017" y="12236016"/>
            <a:ext cx="3825976" cy="1799733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9891" y="2233189"/>
            <a:ext cx="2902585" cy="7816162"/>
          </a:xfrm>
        </p:spPr>
        <p:txBody>
          <a:bodyPr anchor="b"/>
          <a:lstStyle>
            <a:lvl1pPr>
              <a:defRPr sz="31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25976" y="4823075"/>
            <a:ext cx="4556016" cy="23805177"/>
          </a:xfrm>
        </p:spPr>
        <p:txBody>
          <a:bodyPr/>
          <a:lstStyle>
            <a:lvl1pPr>
              <a:defRPr sz="3150"/>
            </a:lvl1pPr>
            <a:lvl2pPr>
              <a:defRPr sz="2750"/>
            </a:lvl2pPr>
            <a:lvl3pPr>
              <a:defRPr sz="235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19891" y="10049351"/>
            <a:ext cx="2902585" cy="18617667"/>
          </a:xfrm>
        </p:spPr>
        <p:txBody>
          <a:bodyPr/>
          <a:lstStyle>
            <a:lvl1pPr marL="0" indent="0">
              <a:buNone/>
              <a:defRPr sz="1600"/>
            </a:lvl1pPr>
            <a:lvl2pPr marL="449975" indent="0">
              <a:buNone/>
              <a:defRPr sz="1400"/>
            </a:lvl2pPr>
            <a:lvl3pPr marL="899951" indent="0">
              <a:buNone/>
              <a:defRPr sz="1200"/>
            </a:lvl3pPr>
            <a:lvl4pPr marL="1349929" indent="0">
              <a:buNone/>
              <a:defRPr sz="1000"/>
            </a:lvl4pPr>
            <a:lvl5pPr marL="1799905" indent="0">
              <a:buNone/>
              <a:defRPr sz="1000"/>
            </a:lvl5pPr>
            <a:lvl6pPr marL="2249881" indent="0">
              <a:buNone/>
              <a:defRPr sz="1000"/>
            </a:lvl6pPr>
            <a:lvl7pPr marL="2699857" indent="0">
              <a:buNone/>
              <a:defRPr sz="1000"/>
            </a:lvl7pPr>
            <a:lvl8pPr marL="3149834" indent="0">
              <a:buNone/>
              <a:defRPr sz="1000"/>
            </a:lvl8pPr>
            <a:lvl9pPr marL="359981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9891" y="2233189"/>
            <a:ext cx="2902585" cy="7816162"/>
          </a:xfrm>
        </p:spPr>
        <p:txBody>
          <a:bodyPr anchor="b"/>
          <a:lstStyle>
            <a:lvl1pPr>
              <a:defRPr sz="31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25976" y="4823075"/>
            <a:ext cx="4556016" cy="23805177"/>
          </a:xfrm>
        </p:spPr>
        <p:txBody>
          <a:bodyPr anchor="t"/>
          <a:lstStyle>
            <a:lvl1pPr marL="0" indent="0">
              <a:buNone/>
              <a:defRPr sz="3150"/>
            </a:lvl1pPr>
            <a:lvl2pPr marL="449975" indent="0">
              <a:buNone/>
              <a:defRPr sz="2750"/>
            </a:lvl2pPr>
            <a:lvl3pPr marL="899951" indent="0">
              <a:buNone/>
              <a:defRPr sz="2350"/>
            </a:lvl3pPr>
            <a:lvl4pPr marL="1349929" indent="0">
              <a:buNone/>
              <a:defRPr sz="1950"/>
            </a:lvl4pPr>
            <a:lvl5pPr marL="1799905" indent="0">
              <a:buNone/>
              <a:defRPr sz="1950"/>
            </a:lvl5pPr>
            <a:lvl6pPr marL="2249881" indent="0">
              <a:buNone/>
              <a:defRPr sz="1950"/>
            </a:lvl6pPr>
            <a:lvl7pPr marL="2699857" indent="0">
              <a:buNone/>
              <a:defRPr sz="1950"/>
            </a:lvl7pPr>
            <a:lvl8pPr marL="3149834" indent="0">
              <a:buNone/>
              <a:defRPr sz="1950"/>
            </a:lvl8pPr>
            <a:lvl9pPr marL="3599810" indent="0">
              <a:buNone/>
              <a:defRPr sz="195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19891" y="10049351"/>
            <a:ext cx="2902585" cy="18617667"/>
          </a:xfrm>
        </p:spPr>
        <p:txBody>
          <a:bodyPr/>
          <a:lstStyle>
            <a:lvl1pPr marL="0" indent="0">
              <a:buNone/>
              <a:defRPr sz="1600"/>
            </a:lvl1pPr>
            <a:lvl2pPr marL="449975" indent="0">
              <a:buNone/>
              <a:defRPr sz="1400"/>
            </a:lvl2pPr>
            <a:lvl3pPr marL="899951" indent="0">
              <a:buNone/>
              <a:defRPr sz="1200"/>
            </a:lvl3pPr>
            <a:lvl4pPr marL="1349929" indent="0">
              <a:buNone/>
              <a:defRPr sz="1000"/>
            </a:lvl4pPr>
            <a:lvl5pPr marL="1799905" indent="0">
              <a:buNone/>
              <a:defRPr sz="1000"/>
            </a:lvl5pPr>
            <a:lvl6pPr marL="2249881" indent="0">
              <a:buNone/>
              <a:defRPr sz="1000"/>
            </a:lvl6pPr>
            <a:lvl7pPr marL="2699857" indent="0">
              <a:buNone/>
              <a:defRPr sz="1000"/>
            </a:lvl7pPr>
            <a:lvl8pPr marL="3149834" indent="0">
              <a:buNone/>
              <a:defRPr sz="1000"/>
            </a:lvl8pPr>
            <a:lvl9pPr marL="359981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8718" y="1783457"/>
            <a:ext cx="7762102" cy="64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8718" y="8917249"/>
            <a:ext cx="7762102" cy="2125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8718" y="31047540"/>
            <a:ext cx="2024896" cy="1783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0C16A8-CE4A-4631-90F1-24B1EB0CA897}" type="datetimeFigureOut">
              <a:rPr lang="ru-RU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981097" y="31047540"/>
            <a:ext cx="3037344" cy="1783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355924" y="31047540"/>
            <a:ext cx="2024896" cy="1783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0E8318-7E6D-4E53-9441-8E2BC15287E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99951">
        <a:lnSpc>
          <a:spcPct val="90000"/>
        </a:lnSpc>
        <a:spcBef>
          <a:spcPts val="0"/>
        </a:spcBef>
        <a:buNone/>
        <a:defRPr sz="43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7" indent="-224987" algn="l" defTabSz="899951">
        <a:lnSpc>
          <a:spcPct val="90000"/>
        </a:lnSpc>
        <a:spcBef>
          <a:spcPts val="984"/>
        </a:spcBef>
        <a:buFont typeface="Arial"/>
        <a:buChar char="•"/>
        <a:defRPr sz="275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7" algn="l" defTabSz="899951">
        <a:lnSpc>
          <a:spcPct val="90000"/>
        </a:lnSpc>
        <a:spcBef>
          <a:spcPts val="492"/>
        </a:spcBef>
        <a:buFont typeface="Arial"/>
        <a:buChar char="•"/>
        <a:defRPr sz="235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7" algn="l" defTabSz="899951">
        <a:lnSpc>
          <a:spcPct val="90000"/>
        </a:lnSpc>
        <a:spcBef>
          <a:spcPts val="492"/>
        </a:spcBef>
        <a:buFont typeface="Arial"/>
        <a:buChar char="•"/>
        <a:defRPr sz="195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7" algn="l" defTabSz="899951">
        <a:lnSpc>
          <a:spcPct val="90000"/>
        </a:lnSpc>
        <a:spcBef>
          <a:spcPts val="492"/>
        </a:spcBef>
        <a:buFont typeface="Arial"/>
        <a:buChar char="•"/>
        <a:defRPr sz="175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7" algn="l" defTabSz="899951">
        <a:lnSpc>
          <a:spcPct val="90000"/>
        </a:lnSpc>
        <a:spcBef>
          <a:spcPts val="492"/>
        </a:spcBef>
        <a:buFont typeface="Arial"/>
        <a:buChar char="•"/>
        <a:defRPr sz="175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7" algn="l" defTabSz="899951">
        <a:lnSpc>
          <a:spcPct val="90000"/>
        </a:lnSpc>
        <a:spcBef>
          <a:spcPts val="492"/>
        </a:spcBef>
        <a:buFont typeface="Arial"/>
        <a:buChar char="•"/>
        <a:defRPr sz="175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7" algn="l" defTabSz="899951">
        <a:lnSpc>
          <a:spcPct val="90000"/>
        </a:lnSpc>
        <a:spcBef>
          <a:spcPts val="492"/>
        </a:spcBef>
        <a:buFont typeface="Arial"/>
        <a:buChar char="•"/>
        <a:defRPr sz="175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7" algn="l" defTabSz="899951">
        <a:lnSpc>
          <a:spcPct val="90000"/>
        </a:lnSpc>
        <a:spcBef>
          <a:spcPts val="492"/>
        </a:spcBef>
        <a:buFont typeface="Arial"/>
        <a:buChar char="•"/>
        <a:defRPr sz="175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7" algn="l" defTabSz="899951">
        <a:lnSpc>
          <a:spcPct val="90000"/>
        </a:lnSpc>
        <a:spcBef>
          <a:spcPts val="492"/>
        </a:spcBef>
        <a:buFont typeface="Arial"/>
        <a:buChar char="•"/>
        <a:defRPr sz="17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1">
        <a:defRPr sz="1750">
          <a:solidFill>
            <a:schemeClr val="tx1"/>
          </a:solidFill>
          <a:latin typeface="+mn-lt"/>
          <a:ea typeface="+mn-ea"/>
          <a:cs typeface="+mn-cs"/>
        </a:defRPr>
      </a:lvl1pPr>
      <a:lvl2pPr marL="449975" algn="l" defTabSz="899951">
        <a:defRPr sz="1750">
          <a:solidFill>
            <a:schemeClr val="tx1"/>
          </a:solidFill>
          <a:latin typeface="+mn-lt"/>
          <a:ea typeface="+mn-ea"/>
          <a:cs typeface="+mn-cs"/>
        </a:defRPr>
      </a:lvl2pPr>
      <a:lvl3pPr marL="899951" algn="l" defTabSz="899951">
        <a:defRPr sz="175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1">
        <a:defRPr sz="175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1">
        <a:defRPr sz="175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1">
        <a:defRPr sz="175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1">
        <a:defRPr sz="175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1">
        <a:defRPr sz="175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1">
        <a:defRPr sz="17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3136902" y="4425"/>
            <a:ext cx="5862638" cy="2595562"/>
          </a:xfrm>
          <a:prstGeom prst="roundRect">
            <a:avLst>
              <a:gd name="adj" fmla="val 6592"/>
            </a:avLst>
          </a:prstGeom>
          <a:gradFill>
            <a:gsLst>
              <a:gs pos="13000">
                <a:srgbClr val="369FFF"/>
              </a:gs>
              <a:gs pos="48890">
                <a:srgbClr val="2464D2"/>
              </a:gs>
              <a:gs pos="92000">
                <a:srgbClr val="142DA8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69449" y="323724"/>
            <a:ext cx="862586" cy="18592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4105277" y="2069276"/>
            <a:ext cx="4538663" cy="2886075"/>
          </a:xfrm>
          <a:prstGeom prst="roundRect">
            <a:avLst>
              <a:gd name="adj" fmla="val 6262"/>
            </a:avLst>
          </a:prstGeom>
          <a:blipFill>
            <a:blip r:embed="rId3"/>
            <a:srcRect l="18367" t="8496" r="13605" b="26143"/>
            <a:stretch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105277" y="5093370"/>
            <a:ext cx="4538663" cy="2886075"/>
          </a:xfrm>
          <a:prstGeom prst="roundRect">
            <a:avLst>
              <a:gd name="adj" fmla="val 6262"/>
            </a:avLst>
          </a:prstGeom>
          <a:blipFill>
            <a:blip r:embed="rId4"/>
            <a:srcRect l="18367" t="8496" r="13605" b="26143"/>
            <a:stretch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" y="8117464"/>
            <a:ext cx="8999538" cy="687913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265603" y="8341484"/>
            <a:ext cx="8378337" cy="285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30"/>
              </a:lnSpc>
              <a:defRPr/>
            </a:pPr>
            <a:r>
              <a:rPr lang="ru-RU" sz="1200">
                <a:latin typeface="Open Sans"/>
                <a:ea typeface="Open Sans"/>
                <a:cs typeface="Open Sans"/>
              </a:rPr>
              <a:t>ООО «Строительная фирма Вертикаль» занимается строительством жилых и нежилых зданий.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265603" y="8970293"/>
            <a:ext cx="2872902" cy="58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1"/>
              </a:lnSpc>
              <a:defRPr/>
            </a:pPr>
            <a:r>
              <a:rPr lang="ru-RU" sz="1800">
                <a:latin typeface="Muller Bold"/>
              </a:rPr>
              <a:t>Перечень</a:t>
            </a:r>
            <a:endParaRPr/>
          </a:p>
          <a:p>
            <a:pPr>
              <a:lnSpc>
                <a:spcPts val="1901"/>
              </a:lnSpc>
              <a:defRPr/>
            </a:pPr>
            <a:r>
              <a:rPr lang="ru-RU" sz="1800">
                <a:latin typeface="Muller Bold"/>
              </a:rPr>
              <a:t>предоставляемых услуг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265604" y="9549939"/>
            <a:ext cx="8376749" cy="254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64" indent="-171464">
              <a:lnSpc>
                <a:spcPts val="1630"/>
              </a:lnSpc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200">
                <a:latin typeface="Open Sans"/>
                <a:ea typeface="Open Sans"/>
                <a:cs typeface="Open Sans"/>
              </a:rPr>
              <a:t>Монтаж сборных бетонных и железобетонных конструкций;</a:t>
            </a:r>
            <a:endParaRPr/>
          </a:p>
          <a:p>
            <a:pPr marL="171464" indent="-171464">
              <a:lnSpc>
                <a:spcPts val="1630"/>
              </a:lnSpc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200">
                <a:latin typeface="Open Sans"/>
                <a:ea typeface="Open Sans"/>
                <a:cs typeface="Open Sans"/>
              </a:rPr>
              <a:t>Работы по устройству каменных конструкций;</a:t>
            </a:r>
            <a:endParaRPr/>
          </a:p>
          <a:p>
            <a:pPr marL="171464" indent="-171464">
              <a:lnSpc>
                <a:spcPts val="1630"/>
              </a:lnSpc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200">
                <a:latin typeface="Open Sans"/>
                <a:ea typeface="Open Sans"/>
                <a:cs typeface="Open Sans"/>
              </a:rPr>
              <a:t>Монтаж металлических конструкций;</a:t>
            </a:r>
            <a:endParaRPr/>
          </a:p>
          <a:p>
            <a:pPr marL="171464" indent="-171464">
              <a:lnSpc>
                <a:spcPts val="1630"/>
              </a:lnSpc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200">
                <a:latin typeface="Open Sans"/>
                <a:ea typeface="Open Sans"/>
                <a:cs typeface="Open Sans"/>
              </a:rPr>
              <a:t>Монтаж деревянных конструкций;</a:t>
            </a:r>
            <a:endParaRPr/>
          </a:p>
          <a:p>
            <a:pPr marL="171464" indent="-171464">
              <a:lnSpc>
                <a:spcPts val="1630"/>
              </a:lnSpc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200">
                <a:latin typeface="Open Sans"/>
                <a:ea typeface="Open Sans"/>
                <a:cs typeface="Open Sans"/>
              </a:rPr>
              <a:t>Защита строительных конструкций, трубопроводов и оборудования (кроме магистральных и промышленных трубопроводов);</a:t>
            </a:r>
            <a:endParaRPr/>
          </a:p>
          <a:p>
            <a:pPr marL="171464" indent="-171464">
              <a:lnSpc>
                <a:spcPts val="1630"/>
              </a:lnSpc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200">
                <a:latin typeface="Open Sans"/>
                <a:ea typeface="Open Sans"/>
                <a:cs typeface="Open Sans"/>
              </a:rPr>
              <a:t>Устройство кровель;</a:t>
            </a:r>
            <a:endParaRPr/>
          </a:p>
          <a:p>
            <a:pPr marL="171464" indent="-171464">
              <a:lnSpc>
                <a:spcPts val="1630"/>
              </a:lnSpc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200">
                <a:latin typeface="Open Sans"/>
                <a:ea typeface="Open Sans"/>
                <a:cs typeface="Open Sans"/>
              </a:rPr>
              <a:t>Работы по осуществлению строительного контроля привлекаемыми застройщиком или заказчиком на основании договора юридическим лицом или индивидуальным предпринимателем;</a:t>
            </a:r>
            <a:endParaRPr/>
          </a:p>
          <a:p>
            <a:pPr marL="171464" indent="-171464">
              <a:lnSpc>
                <a:spcPts val="1630"/>
              </a:lnSpc>
              <a:buClr>
                <a:srgbClr val="0070C0"/>
              </a:buClr>
              <a:buFont typeface="Wingdings"/>
              <a:buChar char="§"/>
              <a:defRPr/>
            </a:pPr>
            <a:r>
              <a:rPr lang="ru-RU" sz="1200">
                <a:latin typeface="Open Sans"/>
                <a:ea typeface="Open Sans"/>
                <a:cs typeface="Open Sans"/>
              </a:rPr>
              <a:t>Работы по организации строительства, реконструкции и капитального ремонта привлекаемым застройщиком или заказчиком на оснований договора юридическим лицом или индивидуальным предпринимателем (генеральным подрядчиком).</a:t>
            </a:r>
            <a:endParaRPr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2228852" y="23553115"/>
            <a:ext cx="6770688" cy="4663637"/>
          </a:xfrm>
          <a:prstGeom prst="rect">
            <a:avLst/>
          </a:prstGeom>
          <a:solidFill>
            <a:srgbClr val="F7F7F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71476" y="23997177"/>
            <a:ext cx="3457574" cy="3783805"/>
          </a:xfrm>
          <a:prstGeom prst="roundRect">
            <a:avLst>
              <a:gd name="adj" fmla="val 4992"/>
            </a:avLst>
          </a:prstGeom>
          <a:blipFill>
            <a:blip r:embed="rId5"/>
            <a:srcRect l="16315" t="25352" r="31052" b="4225"/>
            <a:stretch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38" name="TextBox 37"/>
          <p:cNvSpPr txBox="1"/>
          <p:nvPr/>
        </p:nvSpPr>
        <p:spPr bwMode="auto">
          <a:xfrm>
            <a:off x="4029078" y="24358846"/>
            <a:ext cx="3544560" cy="565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1"/>
              </a:lnSpc>
              <a:defRPr/>
            </a:pPr>
            <a:r>
              <a:rPr lang="ru-RU" sz="1800">
                <a:latin typeface="Muller Bold"/>
              </a:rPr>
              <a:t>ООО «Алабуга Девелопмент»</a:t>
            </a:r>
            <a:endParaRPr/>
          </a:p>
          <a:p>
            <a:pPr>
              <a:lnSpc>
                <a:spcPts val="1801"/>
              </a:lnSpc>
              <a:defRPr/>
            </a:pPr>
            <a:r>
              <a:rPr lang="ru-RU" sz="1800">
                <a:latin typeface="Muller Bold"/>
              </a:rPr>
              <a:t>«Техно Парк»</a:t>
            </a:r>
            <a:endParaRPr/>
          </a:p>
        </p:txBody>
      </p:sp>
      <p:sp>
        <p:nvSpPr>
          <p:cNvPr id="39" name="TextBox 38"/>
          <p:cNvSpPr txBox="1"/>
          <p:nvPr/>
        </p:nvSpPr>
        <p:spPr bwMode="auto">
          <a:xfrm>
            <a:off x="4029079" y="25007371"/>
            <a:ext cx="4444363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  <a:defRPr/>
            </a:pPr>
            <a:r>
              <a:rPr lang="ru-RU" sz="900" b="1">
                <a:latin typeface="Open Sans"/>
                <a:ea typeface="Open Sans"/>
                <a:cs typeface="Open Sans"/>
              </a:rPr>
              <a:t>Что было сделано:</a:t>
            </a:r>
            <a:endParaRPr/>
          </a:p>
          <a:p>
            <a:pPr>
              <a:lnSpc>
                <a:spcPts val="1250"/>
              </a:lnSpc>
              <a:defRPr/>
            </a:pPr>
            <a:r>
              <a:rPr lang="ru-RU" sz="900">
                <a:latin typeface="Open Sans"/>
                <a:ea typeface="Open Sans"/>
                <a:cs typeface="Open Sans"/>
              </a:rPr>
              <a:t>Ремонт помещения.</a:t>
            </a:r>
            <a:endParaRPr/>
          </a:p>
        </p:txBody>
      </p:sp>
      <p:sp>
        <p:nvSpPr>
          <p:cNvPr id="40" name="TextBox 39"/>
          <p:cNvSpPr txBox="1"/>
          <p:nvPr/>
        </p:nvSpPr>
        <p:spPr bwMode="auto">
          <a:xfrm>
            <a:off x="4029079" y="27577961"/>
            <a:ext cx="4444363" cy="24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  <a:defRPr/>
            </a:pPr>
            <a:r>
              <a:rPr lang="ru-RU" sz="900" b="1">
                <a:latin typeface="Open Sans"/>
                <a:ea typeface="Open Sans"/>
                <a:cs typeface="Open Sans"/>
              </a:rPr>
              <a:t>Сроки реализации: </a:t>
            </a:r>
            <a:r>
              <a:rPr lang="ru-RU" sz="900">
                <a:latin typeface="Open Sans"/>
                <a:ea typeface="Open Sans"/>
                <a:cs typeface="Open Sans"/>
              </a:rPr>
              <a:t>2019 г.</a:t>
            </a:r>
            <a:endParaRPr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6659243" y="23291302"/>
            <a:ext cx="2125161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1" tIns="45720" rIns="91441" bIns="45720">
            <a:spAutoFit/>
          </a:bodyPr>
          <a:lstStyle/>
          <a:p>
            <a:pPr>
              <a:defRPr/>
            </a:pPr>
            <a:r>
              <a:rPr lang="ru-RU" sz="3000" b="1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Muller Bold"/>
              </a:rPr>
              <a:t>ПРОЕКТ 3</a:t>
            </a:r>
            <a:endParaRPr/>
          </a:p>
        </p:txBody>
      </p:sp>
      <p:sp>
        <p:nvSpPr>
          <p:cNvPr id="49" name="TextBox 48"/>
          <p:cNvSpPr txBox="1"/>
          <p:nvPr/>
        </p:nvSpPr>
        <p:spPr bwMode="auto">
          <a:xfrm>
            <a:off x="4002884" y="29252893"/>
            <a:ext cx="261481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1"/>
              </a:lnSpc>
              <a:defRPr/>
            </a:pPr>
            <a:r>
              <a:rPr lang="ru-RU" sz="1800">
                <a:latin typeface="Muller Bold"/>
              </a:rPr>
              <a:t>Спасибо за внимание!</a:t>
            </a:r>
            <a:endParaRPr/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2218129" y="30802078"/>
            <a:ext cx="6770688" cy="2695766"/>
          </a:xfrm>
          <a:prstGeom prst="rect">
            <a:avLst/>
          </a:prstGeom>
          <a:solidFill>
            <a:srgbClr val="F6F6F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358776" y="29302299"/>
            <a:ext cx="3457574" cy="3783805"/>
          </a:xfrm>
          <a:prstGeom prst="roundRect">
            <a:avLst>
              <a:gd name="adj" fmla="val 4992"/>
            </a:avLst>
          </a:prstGeom>
          <a:blipFill>
            <a:blip r:embed="rId6"/>
            <a:srcRect l="25925" t="980" r="12345" b="980"/>
            <a:stretch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6373731" y="30533381"/>
            <a:ext cx="2570251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1" tIns="45720" rIns="91441" bIns="45720">
            <a:spAutoFit/>
          </a:bodyPr>
          <a:lstStyle/>
          <a:p>
            <a:pPr>
              <a:defRPr/>
            </a:pPr>
            <a:r>
              <a:rPr lang="ru-RU" sz="3000" b="1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Muller Bold"/>
              </a:rPr>
              <a:t>КОНТАКТЫ</a:t>
            </a: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105277" y="32317471"/>
            <a:ext cx="146304" cy="14630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105277" y="32055419"/>
            <a:ext cx="146304" cy="14935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105277" y="31275734"/>
            <a:ext cx="146304" cy="14630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105277" y="31795523"/>
            <a:ext cx="146304" cy="14630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105277" y="31535629"/>
            <a:ext cx="146304" cy="14630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 bwMode="auto">
          <a:xfrm>
            <a:off x="4271965" y="31221007"/>
            <a:ext cx="24080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900">
                <a:latin typeface="Open Sans"/>
                <a:ea typeface="Open Sans"/>
                <a:cs typeface="Open Sans"/>
              </a:rPr>
              <a:t>Данилов Сергей Николаевич, директор</a:t>
            </a:r>
            <a:endParaRPr/>
          </a:p>
        </p:txBody>
      </p:sp>
      <p:sp>
        <p:nvSpPr>
          <p:cNvPr id="65" name="TextBox 64"/>
          <p:cNvSpPr txBox="1"/>
          <p:nvPr/>
        </p:nvSpPr>
        <p:spPr bwMode="auto">
          <a:xfrm>
            <a:off x="4271965" y="31493365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900">
                <a:latin typeface="Open Sans"/>
                <a:ea typeface="Open Sans"/>
                <a:cs typeface="Open Sans"/>
              </a:rPr>
              <a:t>+7-917-285-56-86</a:t>
            </a:r>
            <a:endParaRPr/>
          </a:p>
        </p:txBody>
      </p:sp>
      <p:sp>
        <p:nvSpPr>
          <p:cNvPr id="66" name="TextBox 65"/>
          <p:cNvSpPr txBox="1"/>
          <p:nvPr/>
        </p:nvSpPr>
        <p:spPr bwMode="auto">
          <a:xfrm>
            <a:off x="4271965" y="31753260"/>
            <a:ext cx="1314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900">
                <a:latin typeface="Open Sans"/>
                <a:ea typeface="Open Sans"/>
                <a:cs typeface="Open Sans"/>
              </a:rPr>
              <a:t>sfvertikall49@mail.ru</a:t>
            </a:r>
            <a:endParaRPr lang="ru-RU" sz="900">
              <a:latin typeface="Open Sans"/>
              <a:ea typeface="Open Sans"/>
              <a:cs typeface="Open Sans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4271965" y="32007749"/>
            <a:ext cx="841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900">
                <a:latin typeface="Open Sans"/>
                <a:ea typeface="Open Sans"/>
                <a:cs typeface="Open Sans"/>
              </a:rPr>
              <a:t>1646044149</a:t>
            </a:r>
            <a:endParaRPr lang="ru-RU" sz="900">
              <a:latin typeface="Open Sans"/>
              <a:ea typeface="Open Sans"/>
              <a:cs typeface="Open Sans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4271965" y="32271508"/>
            <a:ext cx="35878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900">
                <a:latin typeface="Open Sans"/>
                <a:ea typeface="Open Sans"/>
                <a:cs typeface="Open Sans"/>
              </a:rPr>
              <a:t>423600, РТ, г. Елабуга, ул. Зеленая, д. З, помещение 5, а/я 270</a:t>
            </a:r>
            <a:endParaRPr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7624634" y="10868"/>
            <a:ext cx="1368555" cy="294437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 bwMode="auto">
          <a:xfrm>
            <a:off x="4002318" y="1103884"/>
            <a:ext cx="3339376" cy="772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1"/>
              </a:lnSpc>
              <a:defRPr/>
            </a:pPr>
            <a:r>
              <a:rPr lang="ru-RU" sz="2300">
                <a:solidFill>
                  <a:schemeClr val="bg1"/>
                </a:solidFill>
                <a:latin typeface="Muller Bold"/>
                <a:ea typeface="Open Sans"/>
                <a:cs typeface="Open Sans"/>
              </a:rPr>
              <a:t>ООО «СФ Вертикаль»</a:t>
            </a:r>
            <a:endParaRPr/>
          </a:p>
          <a:p>
            <a:pPr>
              <a:lnSpc>
                <a:spcPts val="1401"/>
              </a:lnSpc>
              <a:defRPr/>
            </a:pPr>
            <a:endParaRPr lang="ru-RU" sz="10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ts val="1300"/>
              </a:lnSpc>
              <a:defRPr/>
            </a:pPr>
            <a:r>
              <a:rPr lang="ru-RU" sz="9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Общество с ограниченной ответственностью</a:t>
            </a:r>
            <a:endParaRPr/>
          </a:p>
          <a:p>
            <a:pPr>
              <a:lnSpc>
                <a:spcPts val="1300"/>
              </a:lnSpc>
              <a:defRPr/>
            </a:pPr>
            <a:r>
              <a:rPr lang="ru-RU" sz="9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«Строительная фирма Вертикаль»</a:t>
            </a:r>
            <a:endParaRPr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" y="4557843"/>
            <a:ext cx="1652019" cy="3553975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80E4F12-598E-4496-8B80-3E93B8AD7B5B}"/>
              </a:ext>
            </a:extLst>
          </p:cNvPr>
          <p:cNvGrpSpPr/>
          <p:nvPr/>
        </p:nvGrpSpPr>
        <p:grpSpPr>
          <a:xfrm>
            <a:off x="378881" y="12545885"/>
            <a:ext cx="8628064" cy="4902467"/>
            <a:chOff x="378881" y="12228385"/>
            <a:chExt cx="8628064" cy="490246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E8544E0F-7E50-4E50-ACBF-ABE821C40F6D}"/>
                </a:ext>
              </a:extLst>
            </p:cNvPr>
            <p:cNvGrpSpPr/>
            <p:nvPr/>
          </p:nvGrpSpPr>
          <p:grpSpPr>
            <a:xfrm>
              <a:off x="378881" y="12467215"/>
              <a:ext cx="8628064" cy="4663637"/>
              <a:chOff x="371476" y="18156642"/>
              <a:chExt cx="8628064" cy="4663637"/>
            </a:xfrm>
          </p:grpSpPr>
          <p:sp>
            <p:nvSpPr>
              <p:cNvPr id="31" name="Прямоугольник 30"/>
              <p:cNvSpPr/>
              <p:nvPr/>
            </p:nvSpPr>
            <p:spPr bwMode="auto">
              <a:xfrm>
                <a:off x="2228852" y="18156642"/>
                <a:ext cx="6770688" cy="4663637"/>
              </a:xfrm>
              <a:prstGeom prst="rect">
                <a:avLst/>
              </a:prstGeom>
              <a:solidFill>
                <a:srgbClr val="F7F7F7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800"/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 bwMode="auto">
              <a:xfrm>
                <a:off x="371476" y="18600704"/>
                <a:ext cx="3457574" cy="3783805"/>
              </a:xfrm>
              <a:prstGeom prst="roundRect">
                <a:avLst>
                  <a:gd name="adj" fmla="val 4992"/>
                </a:avLst>
              </a:prstGeom>
              <a:blipFill>
                <a:blip r:embed="rId14"/>
                <a:srcRect l="7317" t="980" r="31707" b="980"/>
                <a:stretch/>
              </a:blip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800"/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4029078" y="18962373"/>
                <a:ext cx="4613275" cy="1258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1"/>
                  </a:lnSpc>
                  <a:defRPr/>
                </a:pPr>
                <a:r>
                  <a:rPr lang="ru-RU" sz="1800">
                    <a:latin typeface="Muller Bold"/>
                  </a:rPr>
                  <a:t> ООО «ДСК КМК-2»</a:t>
                </a:r>
                <a:endParaRPr/>
              </a:p>
              <a:p>
                <a:pPr>
                  <a:lnSpc>
                    <a:spcPts val="1801"/>
                  </a:lnSpc>
                  <a:defRPr/>
                </a:pPr>
                <a:r>
                  <a:rPr lang="ru-RU" sz="1800">
                    <a:latin typeface="Muller Bold"/>
                  </a:rPr>
                  <a:t>выполнение субподрядных работ</a:t>
                </a:r>
                <a:br>
                  <a:rPr lang="ru-RU" sz="1800">
                    <a:latin typeface="Muller Bold"/>
                  </a:rPr>
                </a:br>
                <a:r>
                  <a:rPr lang="ru-RU" sz="1800">
                    <a:latin typeface="Muller Bold"/>
                  </a:rPr>
                  <a:t>по строительству и отделке на объекте: Конно - спортивного манежа г. Актюба</a:t>
                </a:r>
              </a:p>
              <a:p>
                <a:pPr>
                  <a:lnSpc>
                    <a:spcPts val="1801"/>
                  </a:lnSpc>
                  <a:defRPr/>
                </a:pPr>
                <a:endParaRPr lang="ru-RU" sz="1800">
                  <a:latin typeface="Muller Bold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 bwMode="auto">
              <a:xfrm>
                <a:off x="4029079" y="22181488"/>
                <a:ext cx="4444363" cy="247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50"/>
                  </a:lnSpc>
                  <a:defRPr/>
                </a:pPr>
                <a:r>
                  <a:rPr lang="ru-RU" sz="900" b="1">
                    <a:latin typeface="Open Sans"/>
                    <a:ea typeface="Open Sans"/>
                    <a:cs typeface="Open Sans"/>
                  </a:rPr>
                  <a:t>Сроки реализации: </a:t>
                </a:r>
                <a:r>
                  <a:rPr lang="ru-RU" sz="900">
                    <a:latin typeface="Open Sans"/>
                    <a:ea typeface="Open Sans"/>
                    <a:cs typeface="Open Sans"/>
                  </a:rPr>
                  <a:t>2019 г.</a:t>
                </a:r>
                <a:endParaRPr/>
              </a:p>
            </p:txBody>
          </p:sp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15"/>
              <a:stretch/>
            </p:blipFill>
            <p:spPr bwMode="auto">
              <a:xfrm>
                <a:off x="5445565" y="21162679"/>
                <a:ext cx="3553975" cy="1655067"/>
              </a:xfrm>
              <a:prstGeom prst="rect">
                <a:avLst/>
              </a:prstGeom>
            </p:spPr>
          </p:pic>
        </p:grpSp>
        <p:sp>
          <p:nvSpPr>
            <p:cNvPr id="43" name="Прямоугольник 42"/>
            <p:cNvSpPr/>
            <p:nvPr/>
          </p:nvSpPr>
          <p:spPr bwMode="auto">
            <a:xfrm>
              <a:off x="6659242" y="12228385"/>
              <a:ext cx="21251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1" tIns="45720" rIns="91441" bIns="45720">
              <a:spAutoFit/>
            </a:bodyPr>
            <a:lstStyle/>
            <a:p>
              <a:pPr>
                <a:defRPr/>
              </a:pPr>
              <a:r>
                <a:rPr lang="ru-RU" sz="3000" b="1" dirty="0">
                  <a:ln w="10160">
                    <a:solidFill>
                      <a:schemeClr val="bg1">
                        <a:lumMod val="85000"/>
                      </a:schemeClr>
                    </a:solidFill>
                    <a:prstDash val="solid"/>
                  </a:ln>
                  <a:noFill/>
                  <a:latin typeface="Muller Bold"/>
                </a:rPr>
                <a:t>ПРОЕКТ 1</a:t>
              </a:r>
              <a:endParaRPr dirty="0"/>
            </a:p>
          </p:txBody>
        </p:sp>
      </p:grpSp>
      <p:pic>
        <p:nvPicPr>
          <p:cNvPr id="77" name="Рисунок 76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445565" y="26556111"/>
            <a:ext cx="3553975" cy="1655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265603" y="7696076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800">
                <a:latin typeface="Muller Bold"/>
              </a:rPr>
              <a:t>Описание деятельности</a:t>
            </a:r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 rot="16199999">
            <a:off x="2800110" y="-786326"/>
            <a:ext cx="1368555" cy="294437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 bwMode="auto">
          <a:xfrm>
            <a:off x="25799" y="323723"/>
            <a:ext cx="2369397" cy="1159332"/>
            <a:chOff x="7511" y="323723"/>
            <a:chExt cx="2369397" cy="1159332"/>
          </a:xfrm>
        </p:grpSpPr>
        <p:sp>
          <p:nvSpPr>
            <p:cNvPr id="64" name="TextBox 63"/>
            <p:cNvSpPr txBox="1"/>
            <p:nvPr/>
          </p:nvSpPr>
          <p:spPr bwMode="auto">
            <a:xfrm>
              <a:off x="7511" y="1021390"/>
              <a:ext cx="2369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800" dirty="0"/>
                <a:t>Демонтаж 2-х этажного штаба строительства и перевозной его до места возведения с последующим монтажом </a:t>
              </a:r>
              <a:endParaRPr sz="800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564776" y="323723"/>
              <a:ext cx="1244601" cy="667799"/>
            </a:xfrm>
            <a:prstGeom prst="rect">
              <a:avLst/>
            </a:prstGeom>
          </p:spPr>
        </p:pic>
        <p:cxnSp>
          <p:nvCxnSpPr>
            <p:cNvPr id="3" name="Прямая соединительная линия 2"/>
            <p:cNvCxnSpPr>
              <a:cxnSpLocks/>
            </p:cNvCxnSpPr>
            <p:nvPr/>
          </p:nvCxnSpPr>
          <p:spPr bwMode="auto">
            <a:xfrm>
              <a:off x="335025" y="1010475"/>
              <a:ext cx="1704102" cy="0"/>
            </a:xfrm>
            <a:prstGeom prst="line">
              <a:avLst/>
            </a:prstGeom>
            <a:ln>
              <a:solidFill>
                <a:srgbClr val="4B4B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 bwMode="auto">
          <a:xfrm>
            <a:off x="768480" y="4403709"/>
            <a:ext cx="3296094" cy="619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401"/>
              </a:lnSpc>
              <a:defRPr/>
            </a:pPr>
            <a:r>
              <a:rPr lang="ru-RU" sz="1000" dirty="0">
                <a:latin typeface="Open Sans"/>
                <a:ea typeface="Open Sans"/>
                <a:cs typeface="Open Sans"/>
              </a:rPr>
              <a:t>ООО «СФ Вертикаль»</a:t>
            </a:r>
            <a:endParaRPr dirty="0"/>
          </a:p>
          <a:p>
            <a:pPr algn="r">
              <a:lnSpc>
                <a:spcPts val="1400"/>
              </a:lnSpc>
              <a:defRPr/>
            </a:pPr>
            <a:r>
              <a:rPr lang="ru-RU" sz="1000" dirty="0">
                <a:latin typeface="Open Sans"/>
                <a:ea typeface="Open Sans"/>
                <a:cs typeface="Open Sans"/>
              </a:rPr>
              <a:t>является подрядчиком на строительстве объекта</a:t>
            </a:r>
            <a:endParaRPr sz="11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ts val="1399"/>
              </a:lnSpc>
              <a:defRPr/>
            </a:pPr>
            <a:r>
              <a:rPr sz="1000" b="0" i="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«</a:t>
            </a:r>
            <a:r>
              <a:rPr lang="ru-RU" sz="1000" b="0" i="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Железнодорожная </a:t>
            </a:r>
            <a:r>
              <a:rPr lang="ru-RU" sz="1000" b="0" i="0" u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инфрструктура</a:t>
            </a:r>
            <a:r>
              <a:rPr sz="1000" b="0" i="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».</a:t>
            </a:r>
            <a:endParaRPr dirty="0"/>
          </a:p>
        </p:txBody>
      </p:sp>
      <p:sp>
        <p:nvSpPr>
          <p:cNvPr id="54" name="Скругленный прямоугольник 10"/>
          <p:cNvSpPr/>
          <p:nvPr/>
        </p:nvSpPr>
        <p:spPr bwMode="auto">
          <a:xfrm>
            <a:off x="4105277" y="2068776"/>
            <a:ext cx="4538663" cy="2886075"/>
          </a:xfrm>
          <a:prstGeom prst="roundRect">
            <a:avLst>
              <a:gd name="adj" fmla="val 6262"/>
            </a:avLst>
          </a:prstGeom>
          <a:blipFill>
            <a:blip r:embed="rId4"/>
            <a:srcRect l="18367" t="8496" r="13605" b="26143"/>
            <a:stretch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5" name="Скругленный прямоугольник 8"/>
          <p:cNvSpPr/>
          <p:nvPr/>
        </p:nvSpPr>
        <p:spPr bwMode="auto">
          <a:xfrm>
            <a:off x="4105277" y="5094636"/>
            <a:ext cx="4538663" cy="2886075"/>
          </a:xfrm>
          <a:prstGeom prst="roundRect">
            <a:avLst>
              <a:gd name="adj" fmla="val 6262"/>
            </a:avLst>
          </a:prstGeom>
          <a:blipFill>
            <a:blip r:embed="rId3"/>
            <a:srcRect l="18367" t="8496" r="13605" b="26143"/>
            <a:stretch/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5AE6152-3CF1-45EA-B2E1-CD77E57DCA02}"/>
              </a:ext>
            </a:extLst>
          </p:cNvPr>
          <p:cNvGrpSpPr/>
          <p:nvPr/>
        </p:nvGrpSpPr>
        <p:grpSpPr>
          <a:xfrm>
            <a:off x="358776" y="17873959"/>
            <a:ext cx="8628064" cy="4944407"/>
            <a:chOff x="358776" y="18381959"/>
            <a:chExt cx="8628064" cy="4944407"/>
          </a:xfrm>
        </p:grpSpPr>
        <p:sp>
          <p:nvSpPr>
            <p:cNvPr id="21" name="Прямоугольник 20"/>
            <p:cNvSpPr/>
            <p:nvPr/>
          </p:nvSpPr>
          <p:spPr bwMode="auto">
            <a:xfrm>
              <a:off x="2216152" y="18662523"/>
              <a:ext cx="6770688" cy="4663637"/>
            </a:xfrm>
            <a:prstGeom prst="rect">
              <a:avLst/>
            </a:prstGeom>
            <a:solidFill>
              <a:srgbClr val="F7F7F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>
              <a:off x="358776" y="19106585"/>
              <a:ext cx="3457574" cy="3783805"/>
            </a:xfrm>
            <a:prstGeom prst="roundRect">
              <a:avLst>
                <a:gd name="adj" fmla="val 4992"/>
              </a:avLst>
            </a:prstGeom>
            <a:blipFill>
              <a:blip r:embed="rId17"/>
              <a:srcRect l="19310" t="980" r="11724" b="980"/>
              <a:stretch/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4016378" y="19468254"/>
              <a:ext cx="4613275" cy="1258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1"/>
                </a:lnSpc>
                <a:defRPr/>
              </a:pPr>
              <a:r>
                <a:rPr lang="ru-RU" sz="1800" dirty="0">
                  <a:latin typeface="Muller Bold"/>
                </a:rPr>
                <a:t>ООО «ДСК КМК-2»</a:t>
              </a:r>
              <a:endParaRPr dirty="0"/>
            </a:p>
            <a:p>
              <a:pPr>
                <a:lnSpc>
                  <a:spcPts val="1801"/>
                </a:lnSpc>
                <a:defRPr/>
              </a:pPr>
              <a:r>
                <a:rPr lang="ru-RU" sz="1800" dirty="0">
                  <a:latin typeface="Muller Bold"/>
                </a:rPr>
                <a:t>выполнение субподрядных работ</a:t>
              </a:r>
              <a:br>
                <a:rPr lang="ru-RU" sz="1800" dirty="0">
                  <a:latin typeface="Muller Bold"/>
                </a:rPr>
              </a:br>
              <a:r>
                <a:rPr lang="ru-RU" sz="1800" dirty="0">
                  <a:latin typeface="Muller Bold"/>
                </a:rPr>
                <a:t>на объекте: Малоэтажная жилая застройка </a:t>
              </a:r>
              <a:r>
                <a:rPr lang="ru-RU" sz="1800" dirty="0" err="1">
                  <a:latin typeface="Muller Bold"/>
                </a:rPr>
                <a:t>пгт</a:t>
              </a:r>
              <a:r>
                <a:rPr lang="ru-RU" sz="1800" dirty="0">
                  <a:latin typeface="Muller Bold"/>
                </a:rPr>
                <a:t> Карабаш Бугульминского района РТ</a:t>
              </a:r>
              <a:endParaRPr dirty="0"/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4016379" y="20796299"/>
              <a:ext cx="4444363" cy="580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50"/>
                </a:lnSpc>
                <a:defRPr/>
              </a:pPr>
              <a:r>
                <a:rPr lang="ru-RU" sz="900" b="1">
                  <a:latin typeface="Open Sans"/>
                  <a:ea typeface="Open Sans"/>
                  <a:cs typeface="Open Sans"/>
                </a:rPr>
                <a:t>Что было сделано:</a:t>
              </a:r>
              <a:endParaRPr/>
            </a:p>
            <a:p>
              <a:pPr>
                <a:lnSpc>
                  <a:spcPts val="1250"/>
                </a:lnSpc>
                <a:defRPr/>
              </a:pPr>
              <a:r>
                <a:rPr lang="ru-RU" sz="900">
                  <a:latin typeface="Open Sans"/>
                  <a:ea typeface="Open Sans"/>
                  <a:cs typeface="Open Sans"/>
                </a:rPr>
                <a:t>Строительство нового малоэтажного  жилого  района в поселке городского типа Карабаш.</a:t>
              </a:r>
              <a:endParaRPr/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4016379" y="22687369"/>
              <a:ext cx="4444363" cy="24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50"/>
                </a:lnSpc>
                <a:defRPr/>
              </a:pPr>
              <a:r>
                <a:rPr lang="ru-RU" sz="900" b="1">
                  <a:latin typeface="Open Sans"/>
                  <a:ea typeface="Open Sans"/>
                  <a:cs typeface="Open Sans"/>
                </a:rPr>
                <a:t>Сроки реализации: </a:t>
              </a:r>
              <a:r>
                <a:rPr lang="ru-RU" sz="900">
                  <a:latin typeface="Open Sans"/>
                  <a:ea typeface="Open Sans"/>
                  <a:cs typeface="Open Sans"/>
                </a:rPr>
                <a:t>2017-20218 гг.</a:t>
              </a:r>
              <a:endParaRPr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5432865" y="21671299"/>
              <a:ext cx="3553975" cy="1655067"/>
            </a:xfrm>
            <a:prstGeom prst="rect">
              <a:avLst/>
            </a:prstGeom>
          </p:spPr>
        </p:pic>
        <p:sp>
          <p:nvSpPr>
            <p:cNvPr id="42" name="Прямоугольник 41"/>
            <p:cNvSpPr/>
            <p:nvPr/>
          </p:nvSpPr>
          <p:spPr bwMode="auto">
            <a:xfrm>
              <a:off x="6596275" y="18381959"/>
              <a:ext cx="21251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1" tIns="45720" rIns="91441" bIns="45720">
              <a:spAutoFit/>
            </a:bodyPr>
            <a:lstStyle/>
            <a:p>
              <a:pPr>
                <a:defRPr/>
              </a:pPr>
              <a:r>
                <a:rPr lang="ru-RU" sz="3000" b="1" dirty="0">
                  <a:ln w="10160">
                    <a:solidFill>
                      <a:schemeClr val="bg1">
                        <a:lumMod val="85000"/>
                      </a:schemeClr>
                    </a:solidFill>
                    <a:prstDash val="solid"/>
                  </a:ln>
                  <a:noFill/>
                  <a:latin typeface="Muller Bold"/>
                </a:rPr>
                <a:t>ПРОЕКТ 2</a:t>
              </a:r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282</Words>
  <Application>Microsoft Office PowerPoint</Application>
  <DocSecurity>0</DocSecurity>
  <PresentationFormat>Произвольный</PresentationFormat>
  <Paragraphs>43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Muller Bold</vt:lpstr>
      <vt:lpstr>Open Sans</vt:lpstr>
      <vt:lpstr>Times New Roman</vt:lpstr>
      <vt:lpstr>Wingdings</vt:lpstr>
      <vt:lpstr>Тема Office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Радмир Черепанов</cp:lastModifiedBy>
  <cp:revision>36</cp:revision>
  <dcterms:created xsi:type="dcterms:W3CDTF">2022-11-21T08:35:12Z</dcterms:created>
  <dcterms:modified xsi:type="dcterms:W3CDTF">2024-10-29T10:37:51Z</dcterms:modified>
  <cp:category/>
  <dc:identifier/>
  <cp:contentStatus/>
  <dc:language/>
  <cp:version/>
</cp:coreProperties>
</file>